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9" r:id="rId12"/>
    <p:sldId id="273" r:id="rId13"/>
    <p:sldId id="274" r:id="rId14"/>
    <p:sldId id="278" r:id="rId15"/>
    <p:sldId id="277" r:id="rId16"/>
    <p:sldId id="275" r:id="rId1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F3C271-4DE9-430C-A597-710380F22D0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68068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4F34DC-5FBF-4F19-A181-25FD831680C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54803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FA753-A794-4508-96DC-0954CE0A790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18676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DBDE10-ECC2-4E5D-9F8A-5D921616B00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40989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491CF8-5020-470A-9F34-434773C6601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1071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E6DFA1-592E-46C7-A14F-E1B5E71947C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01838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79AB38-A651-473C-87C1-9F7BAFDE6E0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02483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B8E5E9-2F1A-40EA-B7D7-DFC91FE7FAE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66837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8DB5E-413E-4EBE-AF7C-1FB5D159EE4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24107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6CD383-18AD-4B7A-9349-C88922348DD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65615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22F956-2C8F-441B-9DB0-3A25E6D65D5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80926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40AAF37-DE3C-44FC-BF23-B150425A5B34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&#38142;&#25509;&#36164;&#28304;/Section%20A%201b.mp3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&#38142;&#25509;&#36164;&#28304;/Section%20A%202a.mp3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&#38142;&#25509;&#36164;&#28304;/Section%20A%202b.mp3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470025"/>
          </a:xfrm>
        </p:spPr>
        <p:txBody>
          <a:bodyPr/>
          <a:lstStyle/>
          <a:p>
            <a:r>
              <a:rPr lang="en-US" altLang="zh-CN" sz="4000" b="1">
                <a:solidFill>
                  <a:srgbClr val="0000FF"/>
                </a:solidFill>
              </a:rPr>
              <a:t>Unit 6 I’m going to study computer science.</a:t>
            </a:r>
            <a:r>
              <a:rPr lang="zh-CN" altLang="en-US" sz="4000" b="1">
                <a:solidFill>
                  <a:schemeClr val="bg1"/>
                </a:solidFill>
              </a:rPr>
              <a:t>学科网</a:t>
            </a:r>
            <a:br>
              <a:rPr lang="zh-CN" altLang="en-US" sz="4000" b="1">
                <a:solidFill>
                  <a:schemeClr val="bg1"/>
                </a:solidFill>
              </a:rPr>
            </a:br>
            <a:endParaRPr lang="zh-CN" altLang="en-US" sz="40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762000" y="762000"/>
            <a:ext cx="8153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3600" b="1"/>
              <a:t>1a</a:t>
            </a:r>
            <a:r>
              <a:rPr lang="en-US" altLang="zh-CN" sz="3600" b="1">
                <a:solidFill>
                  <a:srgbClr val="003399"/>
                </a:solidFill>
              </a:rPr>
              <a:t> Do you think these jobs are </a:t>
            </a:r>
          </a:p>
          <a:p>
            <a:r>
              <a:rPr lang="en-US" altLang="zh-CN" sz="3600" b="1">
                <a:solidFill>
                  <a:srgbClr val="003399"/>
                </a:solidFill>
              </a:rPr>
              <a:t>     interesting? Rank them [1-12].</a:t>
            </a:r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1371600" y="2590800"/>
            <a:ext cx="7543800" cy="312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___computer programmer   ___ cook </a:t>
            </a:r>
          </a:p>
          <a:p>
            <a:pPr>
              <a:lnSpc>
                <a:spcPts val="40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 doctor   ___ engineer      ___ teacher </a:t>
            </a:r>
          </a:p>
          <a:p>
            <a:pPr>
              <a:lnSpc>
                <a:spcPts val="40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 violinist ___ bus driver   ___ pilot </a:t>
            </a:r>
          </a:p>
          <a:p>
            <a:pPr>
              <a:lnSpc>
                <a:spcPts val="40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 pianist   ___ basketball player</a:t>
            </a:r>
          </a:p>
          <a:p>
            <a:pPr>
              <a:lnSpc>
                <a:spcPts val="40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 scientist ___ actor</a:t>
            </a:r>
          </a:p>
          <a:p>
            <a:pPr>
              <a:lnSpc>
                <a:spcPts val="4000"/>
              </a:lnSpc>
            </a:pPr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838200" y="2286000"/>
            <a:ext cx="7772400" cy="3429000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609600" y="762000"/>
            <a:ext cx="7772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3600" b="1"/>
              <a:t>1b</a:t>
            </a:r>
            <a:r>
              <a:rPr lang="en-US" altLang="zh-CN" sz="3600" b="1">
                <a:solidFill>
                  <a:srgbClr val="003399"/>
                </a:solidFill>
              </a:rPr>
              <a:t> Listen and fill in the blanks.   </a:t>
            </a:r>
          </a:p>
          <a:p>
            <a:r>
              <a:rPr lang="en-US" altLang="zh-CN" sz="3600" b="1">
                <a:solidFill>
                  <a:srgbClr val="003399"/>
                </a:solidFill>
              </a:rPr>
              <a:t>     Then match the items.</a:t>
            </a:r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457200" y="2317750"/>
            <a:ext cx="8534400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ts val="3800"/>
              </a:lnSpc>
            </a:pP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1.computer programmer         a. take _______ lessons</a:t>
            </a:r>
          </a:p>
          <a:p>
            <a:pPr>
              <a:lnSpc>
                <a:spcPts val="3800"/>
              </a:lnSpc>
            </a:pP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2.basketball player                  b. study_________ science</a:t>
            </a:r>
          </a:p>
          <a:p>
            <a:pPr>
              <a:lnSpc>
                <a:spcPts val="3800"/>
              </a:lnSpc>
            </a:pP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3.engineer                               c. practice _________ </a:t>
            </a:r>
          </a:p>
          <a:p>
            <a:pPr>
              <a:lnSpc>
                <a:spcPts val="3800"/>
              </a:lnSpc>
            </a:pP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                                                   every day</a:t>
            </a:r>
          </a:p>
          <a:p>
            <a:pPr>
              <a:lnSpc>
                <a:spcPts val="3800"/>
              </a:lnSpc>
            </a:pP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4.actor                                     d. study ______ really hard</a:t>
            </a:r>
          </a:p>
          <a:p>
            <a:pPr>
              <a:lnSpc>
                <a:spcPts val="3800"/>
              </a:lnSpc>
            </a:pPr>
            <a:endParaRPr lang="en-US" altLang="zh-CN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867400" y="2317750"/>
            <a:ext cx="1752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kumimoji="1" lang="en-US" altLang="zh-CN" sz="2800" i="1">
                <a:solidFill>
                  <a:srgbClr val="FF0066"/>
                </a:solidFill>
              </a:rPr>
              <a:t>acting</a:t>
            </a:r>
            <a:endParaRPr lang="en-US" altLang="zh-CN" sz="280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943600" y="2851150"/>
            <a:ext cx="1752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kumimoji="1" lang="en-US" altLang="zh-CN" sz="2800" i="1">
                <a:solidFill>
                  <a:srgbClr val="FF0066"/>
                </a:solidFill>
              </a:rPr>
              <a:t>computer</a:t>
            </a:r>
            <a:endParaRPr lang="en-US" altLang="zh-CN" sz="280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324600" y="3317875"/>
            <a:ext cx="1981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kumimoji="1" lang="en-US" altLang="zh-CN" sz="2800" i="1">
                <a:solidFill>
                  <a:srgbClr val="FF0066"/>
                </a:solidFill>
              </a:rPr>
              <a:t>basketball</a:t>
            </a:r>
            <a:endParaRPr lang="en-US" altLang="zh-CN" sz="2800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019800" y="4298950"/>
            <a:ext cx="984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 i="1">
                <a:solidFill>
                  <a:srgbClr val="FF0066"/>
                </a:solidFill>
              </a:rPr>
              <a:t>math</a:t>
            </a:r>
          </a:p>
        </p:txBody>
      </p:sp>
      <p:pic>
        <p:nvPicPr>
          <p:cNvPr id="17416" name="Picture 13" descr="QQYY公仔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13" t="43750" r="17969" b="23958"/>
          <a:stretch>
            <a:fillRect/>
          </a:stretch>
        </p:blipFill>
        <p:spPr bwMode="auto">
          <a:xfrm>
            <a:off x="6400800" y="4876800"/>
            <a:ext cx="2509838" cy="18288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直接箭头连接符 11"/>
          <p:cNvCxnSpPr/>
          <p:nvPr/>
        </p:nvCxnSpPr>
        <p:spPr>
          <a:xfrm>
            <a:off x="3962400" y="2622550"/>
            <a:ext cx="762000" cy="4572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3429000" y="3155950"/>
            <a:ext cx="1371600" cy="65405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2590800" y="3689350"/>
            <a:ext cx="2133600" cy="9144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flipV="1">
            <a:off x="2057400" y="2698750"/>
            <a:ext cx="2590800" cy="19812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21" name="Picture 13" descr="D:\迅雷下载\Tencent\QQ\Users\279358040\Image\03FJIU6ZYPN@OYQU33O7YHM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1295400"/>
            <a:ext cx="6000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8" grpId="0" autoUpdateAnimBg="0"/>
      <p:bldP spid="9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ChangeArrowheads="1"/>
          </p:cNvSpPr>
          <p:nvPr/>
        </p:nvSpPr>
        <p:spPr bwMode="auto">
          <a:xfrm>
            <a:off x="304800" y="838200"/>
            <a:ext cx="86264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3200" b="1"/>
              <a:t>2a</a:t>
            </a:r>
            <a:r>
              <a:rPr lang="en-US" altLang="zh-CN" sz="3200" b="1">
                <a:solidFill>
                  <a:srgbClr val="003399"/>
                </a:solidFill>
              </a:rPr>
              <a:t> Listen. What is Cheng Han going to do? </a:t>
            </a:r>
          </a:p>
          <a:p>
            <a:pPr eaLnBrk="0" hangingPunct="0"/>
            <a:r>
              <a:rPr lang="en-US" altLang="zh-CN" sz="3200" b="1">
                <a:solidFill>
                  <a:srgbClr val="003399"/>
                </a:solidFill>
              </a:rPr>
              <a:t>Check ( √ ) the correct boxes in the picture.</a:t>
            </a:r>
          </a:p>
        </p:txBody>
      </p:sp>
      <p:pic>
        <p:nvPicPr>
          <p:cNvPr id="21507" name="图片 2" descr="A-2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86000"/>
            <a:ext cx="7196138" cy="405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45" descr="la8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1905000"/>
            <a:ext cx="609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219200" y="2514600"/>
            <a:ext cx="685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36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√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638800" y="2362200"/>
            <a:ext cx="685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36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ChangeArrowheads="1"/>
          </p:cNvSpPr>
          <p:nvPr/>
        </p:nvSpPr>
        <p:spPr bwMode="auto">
          <a:xfrm>
            <a:off x="457200" y="914400"/>
            <a:ext cx="81057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3200" b="1"/>
              <a:t>2b</a:t>
            </a:r>
            <a:r>
              <a:rPr lang="en-US" altLang="zh-CN" sz="3200" b="1">
                <a:solidFill>
                  <a:srgbClr val="003399"/>
                </a:solidFill>
              </a:rPr>
              <a:t> Listen</a:t>
            </a:r>
            <a:r>
              <a:rPr lang="en-US" altLang="zh-CN" sz="3200"/>
              <a:t> </a:t>
            </a:r>
            <a:r>
              <a:rPr lang="en-US" altLang="zh-CN" sz="3200" b="1">
                <a:solidFill>
                  <a:srgbClr val="003399"/>
                </a:solidFill>
              </a:rPr>
              <a:t>again. What are Cheng Han’s </a:t>
            </a:r>
          </a:p>
          <a:p>
            <a:r>
              <a:rPr lang="en-US" altLang="zh-CN" sz="3200" b="1">
                <a:solidFill>
                  <a:srgbClr val="003399"/>
                </a:solidFill>
              </a:rPr>
              <a:t>plans for the future? Complete the chart.</a:t>
            </a:r>
          </a:p>
        </p:txBody>
      </p:sp>
      <p:pic>
        <p:nvPicPr>
          <p:cNvPr id="22531" name="Picture 45" descr="la8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685800"/>
            <a:ext cx="609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066800" y="2895600"/>
          <a:ext cx="7543800" cy="3124200"/>
        </p:xfrm>
        <a:graphic>
          <a:graphicData uri="http://schemas.openxmlformats.org/drawingml/2006/table">
            <a:tbl>
              <a:tblPr/>
              <a:tblGrid>
                <a:gridCol w="1979613"/>
                <a:gridCol w="5564187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What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Where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How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</a:tr>
              <a:tr h="1066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When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3033713" y="3048000"/>
            <a:ext cx="4967287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</a:rPr>
              <a:t>He is going to be a teacher.</a:t>
            </a:r>
          </a:p>
        </p:txBody>
      </p:sp>
      <p:sp>
        <p:nvSpPr>
          <p:cNvPr id="8" name="Text Box 22"/>
          <p:cNvSpPr txBox="1">
            <a:spLocks noChangeArrowheads="1"/>
          </p:cNvSpPr>
          <p:nvPr/>
        </p:nvSpPr>
        <p:spPr bwMode="auto">
          <a:xfrm>
            <a:off x="3048000" y="3673475"/>
            <a:ext cx="489585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</a:rPr>
              <a:t>He is going to move to Shanghai.</a:t>
            </a:r>
          </a:p>
        </p:txBody>
      </p:sp>
      <p:sp>
        <p:nvSpPr>
          <p:cNvPr id="9" name="Text Box 23"/>
          <p:cNvSpPr txBox="1">
            <a:spLocks noChangeArrowheads="1"/>
          </p:cNvSpPr>
          <p:nvPr/>
        </p:nvSpPr>
        <p:spPr bwMode="auto">
          <a:xfrm>
            <a:off x="2971800" y="4359275"/>
            <a:ext cx="640080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</a:rPr>
              <a:t>He is going to learn how to teach children. </a:t>
            </a:r>
          </a:p>
        </p:txBody>
      </p:sp>
      <p:sp>
        <p:nvSpPr>
          <p:cNvPr id="10" name="Text Box 24"/>
          <p:cNvSpPr txBox="1">
            <a:spLocks noChangeArrowheads="1"/>
          </p:cNvSpPr>
          <p:nvPr/>
        </p:nvSpPr>
        <p:spPr bwMode="auto">
          <a:xfrm>
            <a:off x="3200400" y="5029200"/>
            <a:ext cx="502920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defTabSz="7048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</a:rPr>
              <a:t>He is going to finish high school and college first.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8" grpId="0" autoUpdateAnimBg="0"/>
      <p:bldP spid="9" grpId="0" autoUpdateAnimBg="0"/>
      <p:bldP spid="10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Girl: What do you want to be when you grow up, Cheng Han?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Cheng Han: I want to be a teacher.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Girl: Are you going to move to Beijing?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Cheng Han: No, I’m going to move to Shanghai.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Girl: And how are you going to  become a teacher?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Cheng Han: Well, I’m going to learn how to teach children.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Girl: When are you going to start?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Cheng Han: I’m going to finish high school and college first.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533400"/>
            <a:ext cx="4989513" cy="628650"/>
          </a:xfrm>
        </p:spPr>
        <p:txBody>
          <a:bodyPr/>
          <a:lstStyle/>
          <a:p>
            <a:pPr algn="l"/>
            <a:r>
              <a:rPr lang="en-US" altLang="zh-CN" sz="3600" b="1">
                <a:solidFill>
                  <a:schemeClr val="tx1"/>
                </a:solidFill>
              </a:rPr>
              <a:t>1c </a:t>
            </a:r>
            <a:r>
              <a:rPr lang="en-US" altLang="zh-CN" sz="3600" b="1">
                <a:solidFill>
                  <a:srgbClr val="003399"/>
                </a:solidFill>
              </a:rPr>
              <a:t>Pair work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1524000"/>
            <a:ext cx="8139113" cy="2362200"/>
          </a:xfrm>
          <a:noFill/>
        </p:spPr>
        <p:txBody>
          <a:bodyPr wrap="none"/>
          <a:lstStyle/>
          <a:p>
            <a:pPr>
              <a:buFontTx/>
              <a:buNone/>
            </a:pPr>
            <a:r>
              <a:rPr lang="en-US" altLang="zh-CN" sz="2800"/>
              <a:t>A: </a:t>
            </a:r>
            <a:r>
              <a:rPr lang="en-US" altLang="zh-CN" sz="2800">
                <a:solidFill>
                  <a:srgbClr val="FF0000"/>
                </a:solidFill>
              </a:rPr>
              <a:t>What</a:t>
            </a:r>
            <a:r>
              <a:rPr lang="en-US" altLang="zh-CN" sz="2800"/>
              <a:t> are you going to be when you grow up?</a:t>
            </a:r>
          </a:p>
          <a:p>
            <a:pPr>
              <a:buFontTx/>
              <a:buNone/>
            </a:pPr>
            <a:r>
              <a:rPr lang="en-US" altLang="zh-CN" sz="2800"/>
              <a:t>B: I’m going to be a basketball player.</a:t>
            </a:r>
          </a:p>
          <a:p>
            <a:pPr>
              <a:buFontTx/>
              <a:buNone/>
            </a:pPr>
            <a:r>
              <a:rPr lang="en-US" altLang="zh-CN" sz="2800"/>
              <a:t>A: </a:t>
            </a:r>
            <a:r>
              <a:rPr lang="en-US" altLang="zh-CN" sz="2800">
                <a:solidFill>
                  <a:srgbClr val="FF0000"/>
                </a:solidFill>
              </a:rPr>
              <a:t>How</a:t>
            </a:r>
            <a:r>
              <a:rPr lang="en-US" altLang="zh-CN" sz="2800"/>
              <a:t> are going to do that?</a:t>
            </a:r>
          </a:p>
          <a:p>
            <a:pPr>
              <a:buFontTx/>
              <a:buNone/>
            </a:pPr>
            <a:r>
              <a:rPr lang="en-US" altLang="zh-CN" sz="2800"/>
              <a:t>B: I’m going to practice basketball every day.</a:t>
            </a:r>
          </a:p>
        </p:txBody>
      </p:sp>
      <p:pic>
        <p:nvPicPr>
          <p:cNvPr id="20484" name="Picture 4" descr="姚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962400"/>
            <a:ext cx="2362200" cy="261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 descr="xjdrw14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189413"/>
            <a:ext cx="2590800" cy="266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3"/>
          <p:cNvSpPr txBox="1">
            <a:spLocks noChangeArrowheads="1"/>
          </p:cNvSpPr>
          <p:nvPr/>
        </p:nvSpPr>
        <p:spPr bwMode="auto">
          <a:xfrm>
            <a:off x="552450" y="1884363"/>
            <a:ext cx="7848600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endParaRPr kumimoji="1" lang="zh-CN" altLang="zh-CN" sz="2500">
              <a:latin typeface="Times New Roman" pitchFamily="18" charset="0"/>
            </a:endParaRPr>
          </a:p>
        </p:txBody>
      </p:sp>
      <p:sp>
        <p:nvSpPr>
          <p:cNvPr id="80900" name="Rectangle 4"/>
          <p:cNvSpPr>
            <a:spLocks noChangeArrowheads="1"/>
          </p:cNvSpPr>
          <p:nvPr/>
        </p:nvSpPr>
        <p:spPr bwMode="auto">
          <a:xfrm>
            <a:off x="563563" y="1836738"/>
            <a:ext cx="62484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/>
          <a:p>
            <a:pPr defTabSz="912813"/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B: He is going to be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a teacher</a:t>
            </a:r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539750" y="3097213"/>
            <a:ext cx="634523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/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B: He is going to</a:t>
            </a:r>
            <a:r>
              <a:rPr kumimoji="1" lang="en-US" altLang="zh-CN" sz="32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move to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Shanghai</a:t>
            </a:r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80902" name="Rectangle 6"/>
          <p:cNvSpPr>
            <a:spLocks noChangeArrowheads="1"/>
          </p:cNvSpPr>
          <p:nvPr/>
        </p:nvSpPr>
        <p:spPr bwMode="auto">
          <a:xfrm>
            <a:off x="490538" y="4284663"/>
            <a:ext cx="82915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/>
          <a:p>
            <a:pPr defTabSz="912813">
              <a:spcBef>
                <a:spcPct val="50000"/>
              </a:spcBef>
            </a:pPr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B: He</a:t>
            </a:r>
            <a:r>
              <a:rPr kumimoji="1" lang="en-US" altLang="zh-CN" sz="32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is going to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 learn how to teach children</a:t>
            </a:r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80903" name="Rectangle 7"/>
          <p:cNvSpPr>
            <a:spLocks noChangeArrowheads="1"/>
          </p:cNvSpPr>
          <p:nvPr/>
        </p:nvSpPr>
        <p:spPr bwMode="auto">
          <a:xfrm>
            <a:off x="539750" y="5437188"/>
            <a:ext cx="7581900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/>
          <a:lstStyle/>
          <a:p>
            <a:pPr defTabSz="912813"/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B: He is going to finish high school and </a:t>
            </a:r>
          </a:p>
          <a:p>
            <a:pPr defTabSz="912813"/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     college first.</a:t>
            </a:r>
          </a:p>
        </p:txBody>
      </p:sp>
      <p:sp>
        <p:nvSpPr>
          <p:cNvPr id="23559" name="Text Box 8"/>
          <p:cNvSpPr txBox="1">
            <a:spLocks noChangeArrowheads="1"/>
          </p:cNvSpPr>
          <p:nvPr/>
        </p:nvSpPr>
        <p:spPr bwMode="auto">
          <a:xfrm>
            <a:off x="563563" y="1260475"/>
            <a:ext cx="74882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3600" b="1">
                <a:latin typeface="Times New Roman" pitchFamily="18" charset="0"/>
              </a:rPr>
              <a:t>A: What is Cheng Han going to be?</a:t>
            </a:r>
          </a:p>
        </p:txBody>
      </p:sp>
      <p:sp>
        <p:nvSpPr>
          <p:cNvPr id="23560" name="Text Box 9"/>
          <p:cNvSpPr txBox="1">
            <a:spLocks noChangeArrowheads="1"/>
          </p:cNvSpPr>
          <p:nvPr/>
        </p:nvSpPr>
        <p:spPr bwMode="auto">
          <a:xfrm>
            <a:off x="539750" y="2376488"/>
            <a:ext cx="83756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3600" b="1">
                <a:latin typeface="Times New Roman" pitchFamily="18" charset="0"/>
              </a:rPr>
              <a:t>A : Where is Cheng Han going to move?</a:t>
            </a:r>
          </a:p>
        </p:txBody>
      </p:sp>
      <p:sp>
        <p:nvSpPr>
          <p:cNvPr id="23561" name="Text Box 10"/>
          <p:cNvSpPr txBox="1">
            <a:spLocks noChangeArrowheads="1"/>
          </p:cNvSpPr>
          <p:nvPr/>
        </p:nvSpPr>
        <p:spPr bwMode="auto">
          <a:xfrm>
            <a:off x="490538" y="3636963"/>
            <a:ext cx="79216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3600" b="1">
                <a:latin typeface="Times New Roman" pitchFamily="18" charset="0"/>
              </a:rPr>
              <a:t>A: What is Cheng Han going to do?</a:t>
            </a:r>
          </a:p>
        </p:txBody>
      </p:sp>
      <p:sp>
        <p:nvSpPr>
          <p:cNvPr id="23562" name="Text Box 11"/>
          <p:cNvSpPr txBox="1">
            <a:spLocks noChangeArrowheads="1"/>
          </p:cNvSpPr>
          <p:nvPr/>
        </p:nvSpPr>
        <p:spPr bwMode="auto">
          <a:xfrm>
            <a:off x="490538" y="4789488"/>
            <a:ext cx="80168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3600" b="1">
                <a:latin typeface="Times New Roman" pitchFamily="18" charset="0"/>
              </a:rPr>
              <a:t>A: When is Cheng Han going to start?</a:t>
            </a:r>
          </a:p>
        </p:txBody>
      </p:sp>
      <p:sp>
        <p:nvSpPr>
          <p:cNvPr id="23563" name="Rectangle 12"/>
          <p:cNvSpPr>
            <a:spLocks noChangeArrowheads="1"/>
          </p:cNvSpPr>
          <p:nvPr/>
        </p:nvSpPr>
        <p:spPr bwMode="auto">
          <a:xfrm>
            <a:off x="400050" y="741363"/>
            <a:ext cx="7294563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 anchor="ctr"/>
          <a:lstStyle/>
          <a:p>
            <a:pPr defTabSz="912813"/>
            <a:r>
              <a:rPr lang="en-US" altLang="zh-CN" sz="3600" b="1"/>
              <a:t>2c</a:t>
            </a:r>
            <a:r>
              <a:rPr lang="en-US" altLang="zh-CN" sz="3600" b="1">
                <a:solidFill>
                  <a:srgbClr val="003399"/>
                </a:solidFill>
              </a:rPr>
              <a:t>  Ask and answer questions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0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0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0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0" grpId="0" autoUpdateAnimBg="0"/>
      <p:bldP spid="80901" grpId="0" autoUpdateAnimBg="0"/>
      <p:bldP spid="80902" grpId="0" autoUpdateAnimBg="0"/>
      <p:bldP spid="80903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925" y="1358900"/>
            <a:ext cx="3322638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5148263" y="5227638"/>
            <a:ext cx="29749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/>
          <a:p>
            <a:pPr defTabSz="912813"/>
            <a:r>
              <a:rPr kumimoji="1" lang="en-US" altLang="zh-CN" sz="3600" b="1">
                <a:latin typeface="Times New Roman" pitchFamily="18" charset="0"/>
              </a:rPr>
              <a:t>a computer </a:t>
            </a:r>
          </a:p>
          <a:p>
            <a:pPr defTabSz="912813"/>
            <a:r>
              <a:rPr kumimoji="1" lang="en-US" altLang="zh-CN" sz="3600" b="1">
                <a:latin typeface="Times New Roman" pitchFamily="18" charset="0"/>
              </a:rPr>
              <a:t>programmer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020763" y="5499100"/>
            <a:ext cx="29749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/>
          <a:p>
            <a:pPr defTabSz="912813"/>
            <a:r>
              <a:rPr kumimoji="1" lang="en-US" altLang="zh-CN" sz="3600" b="1">
                <a:latin typeface="Times New Roman" pitchFamily="18" charset="0"/>
              </a:rPr>
              <a:t>an astronaut</a:t>
            </a:r>
          </a:p>
        </p:txBody>
      </p: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1981200" y="549275"/>
            <a:ext cx="5662613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/>
          <a:p>
            <a:pPr algn="ctr" defTabSz="912813"/>
            <a:r>
              <a:rPr kumimoji="1" lang="en-US" altLang="zh-CN" sz="4100" b="1">
                <a:solidFill>
                  <a:srgbClr val="0000CC"/>
                </a:solidFill>
              </a:rPr>
              <a:t>What are their jobs?</a:t>
            </a:r>
          </a:p>
        </p:txBody>
      </p:sp>
      <p:pic>
        <p:nvPicPr>
          <p:cNvPr id="4102" name="图片 7" descr="QQ截图2013080610000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371600"/>
            <a:ext cx="3276600" cy="397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410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姚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549275"/>
            <a:ext cx="3311525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827088" y="5157788"/>
            <a:ext cx="37465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kumimoji="1" lang="en-US" altLang="zh-CN" sz="3600" b="1">
                <a:solidFill>
                  <a:srgbClr val="0000CC"/>
                </a:solidFill>
                <a:latin typeface="Times New Roman" pitchFamily="18" charset="0"/>
              </a:rPr>
              <a:t> a professional</a:t>
            </a:r>
          </a:p>
          <a:p>
            <a:r>
              <a:rPr kumimoji="1" lang="en-US" altLang="zh-CN" sz="3600" b="1">
                <a:solidFill>
                  <a:srgbClr val="0000CC"/>
                </a:solidFill>
                <a:latin typeface="Times New Roman" pitchFamily="18" charset="0"/>
              </a:rPr>
              <a:t>basketball</a:t>
            </a:r>
            <a:r>
              <a:rPr kumimoji="1" lang="en-US" altLang="zh-CN" sz="36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kumimoji="1" lang="en-US" altLang="zh-CN" sz="3600" b="1">
                <a:solidFill>
                  <a:srgbClr val="0000CC"/>
                </a:solidFill>
                <a:latin typeface="Times New Roman" pitchFamily="18" charset="0"/>
              </a:rPr>
              <a:t>player</a:t>
            </a:r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5940425" y="5248275"/>
            <a:ext cx="2232025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4000" b="1">
                <a:solidFill>
                  <a:srgbClr val="0000CC"/>
                </a:solidFill>
                <a:latin typeface="Times New Roman" pitchFamily="18" charset="0"/>
              </a:rPr>
              <a:t>a doctor</a:t>
            </a:r>
            <a:r>
              <a:rPr lang="zh-CN" altLang="en-US" b="1">
                <a:solidFill>
                  <a:schemeClr val="bg1"/>
                </a:solidFill>
              </a:rPr>
              <a:t>组卷网</a:t>
            </a:r>
          </a:p>
          <a:p>
            <a:pPr>
              <a:spcBef>
                <a:spcPct val="50000"/>
              </a:spcBef>
            </a:pPr>
            <a:r>
              <a:rPr lang="zh-CN" altLang="en-US" b="1">
                <a:solidFill>
                  <a:schemeClr val="bg1"/>
                </a:solidFill>
              </a:rPr>
              <a:t>学科网</a:t>
            </a:r>
          </a:p>
          <a:p>
            <a:pPr>
              <a:spcBef>
                <a:spcPct val="50000"/>
              </a:spcBef>
            </a:pPr>
            <a:endParaRPr kumimoji="1" lang="en-US" altLang="zh-CN" sz="4000" b="1">
              <a:solidFill>
                <a:srgbClr val="0000CC"/>
              </a:solidFill>
              <a:latin typeface="Times New Roman" pitchFamily="18" charset="0"/>
            </a:endParaRPr>
          </a:p>
        </p:txBody>
      </p:sp>
      <p:pic>
        <p:nvPicPr>
          <p:cNvPr id="63493" name="Picture 5" descr="doct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325" y="982663"/>
            <a:ext cx="2651125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3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/>
      <p:bldP spid="6349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212850" y="5408613"/>
            <a:ext cx="24479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CC"/>
                </a:solidFill>
                <a:latin typeface="Times New Roman" pitchFamily="18" charset="0"/>
              </a:rPr>
              <a:t>a pianist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5627688" y="5408613"/>
            <a:ext cx="22320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CC"/>
                </a:solidFill>
                <a:latin typeface="Times New Roman" pitchFamily="18" charset="0"/>
              </a:rPr>
              <a:t>a teacher</a:t>
            </a:r>
          </a:p>
        </p:txBody>
      </p:sp>
      <p:pic>
        <p:nvPicPr>
          <p:cNvPr id="5124" name="Picture 4" descr="index_r3_c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6" t="3583" r="8942" b="1772"/>
          <a:stretch>
            <a:fillRect/>
          </a:stretch>
        </p:blipFill>
        <p:spPr bwMode="auto">
          <a:xfrm>
            <a:off x="1020763" y="458788"/>
            <a:ext cx="2778125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teacher"/>
          <p:cNvPicPr>
            <a:picLocks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3588" y="1089025"/>
            <a:ext cx="4098925" cy="3786188"/>
          </a:xfr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258888" y="5451475"/>
            <a:ext cx="34575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CC"/>
                </a:solidFill>
                <a:latin typeface="Times New Roman" pitchFamily="18" charset="0"/>
              </a:rPr>
              <a:t>a policewoman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6299200" y="5445125"/>
            <a:ext cx="2089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CC"/>
                </a:solidFill>
                <a:latin typeface="Times New Roman" pitchFamily="18" charset="0"/>
              </a:rPr>
              <a:t>a writer</a:t>
            </a:r>
          </a:p>
        </p:txBody>
      </p:sp>
      <p:pic>
        <p:nvPicPr>
          <p:cNvPr id="6148" name="Picture 4" descr="0725006"/>
          <p:cNvPicPr>
            <a:picLocks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89563" y="549275"/>
            <a:ext cx="3214687" cy="4579938"/>
          </a:xfrm>
          <a:noFill/>
        </p:spPr>
      </p:pic>
      <p:pic>
        <p:nvPicPr>
          <p:cNvPr id="6149" name="Picture 5" descr="dby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549275"/>
            <a:ext cx="3076575" cy="461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ngineer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250" y="909638"/>
            <a:ext cx="4257675" cy="4662487"/>
          </a:xfrm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827088" y="5678488"/>
            <a:ext cx="27368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CC"/>
                </a:solidFill>
                <a:latin typeface="Times New Roman" pitchFamily="18" charset="0"/>
              </a:rPr>
              <a:t>an engineer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6107113" y="5678488"/>
            <a:ext cx="19875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CC"/>
                </a:solidFill>
                <a:latin typeface="Times New Roman" pitchFamily="18" charset="0"/>
              </a:rPr>
              <a:t>a singer</a:t>
            </a:r>
          </a:p>
        </p:txBody>
      </p:sp>
      <p:pic>
        <p:nvPicPr>
          <p:cNvPr id="7173" name="Picture 5" descr="11301_20050912_2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425" y="909638"/>
            <a:ext cx="3656013" cy="471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717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sodier 1"/>
          <p:cNvPicPr>
            <a:picLocks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79913" y="998538"/>
            <a:ext cx="4440237" cy="3849687"/>
          </a:xfrm>
          <a:noFill/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731838" y="5319713"/>
            <a:ext cx="35274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CC"/>
                </a:solidFill>
                <a:latin typeface="Times New Roman" pitchFamily="18" charset="0"/>
              </a:rPr>
              <a:t>an actor\actress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819775" y="5229225"/>
            <a:ext cx="21605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CC"/>
                </a:solidFill>
                <a:latin typeface="Times New Roman" pitchFamily="18" charset="0"/>
              </a:rPr>
              <a:t>a soldier</a:t>
            </a:r>
          </a:p>
        </p:txBody>
      </p:sp>
      <p:pic>
        <p:nvPicPr>
          <p:cNvPr id="8197" name="Picture 5" descr="2005062217454942b9334e15f51"/>
          <p:cNvPicPr>
            <a:picLocks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250" y="819150"/>
            <a:ext cx="3786188" cy="4141788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6"/>
          <p:cNvSpPr>
            <a:spLocks noChangeArrowheads="1"/>
          </p:cNvSpPr>
          <p:nvPr/>
        </p:nvSpPr>
        <p:spPr bwMode="auto">
          <a:xfrm>
            <a:off x="0" y="4349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zh-CN"/>
          </a:p>
        </p:txBody>
      </p:sp>
      <p:grpSp>
        <p:nvGrpSpPr>
          <p:cNvPr id="10243" name="Group 1030"/>
          <p:cNvGrpSpPr>
            <a:grpSpLocks/>
          </p:cNvGrpSpPr>
          <p:nvPr/>
        </p:nvGrpSpPr>
        <p:grpSpPr bwMode="auto">
          <a:xfrm>
            <a:off x="1114425" y="434975"/>
            <a:ext cx="6915150" cy="5989638"/>
            <a:chOff x="0" y="3773"/>
            <a:chExt cx="4356" cy="3773"/>
          </a:xfrm>
        </p:grpSpPr>
        <p:sp>
          <p:nvSpPr>
            <p:cNvPr id="10244" name="Rectangle 1027"/>
            <p:cNvSpPr>
              <a:spLocks noChangeArrowheads="1"/>
            </p:cNvSpPr>
            <p:nvPr/>
          </p:nvSpPr>
          <p:spPr bwMode="auto">
            <a:xfrm>
              <a:off x="0" y="3773"/>
              <a:ext cx="4356" cy="37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zh-CN" altLang="zh-CN"/>
            </a:p>
          </p:txBody>
        </p:sp>
        <p:sp>
          <p:nvSpPr>
            <p:cNvPr id="10245" name="Rectangle 1028"/>
            <p:cNvSpPr>
              <a:spLocks noChangeArrowheads="1"/>
            </p:cNvSpPr>
            <p:nvPr/>
          </p:nvSpPr>
          <p:spPr bwMode="auto">
            <a:xfrm>
              <a:off x="0" y="3773"/>
              <a:ext cx="4356" cy="2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r>
                <a:rPr kumimoji="1" lang="en-US" altLang="zh-CN" sz="900"/>
                <a:t>  </a:t>
              </a:r>
              <a:r>
                <a:rPr kumimoji="1" lang="en-US" altLang="zh-CN" sz="22600"/>
                <a:t> </a:t>
              </a:r>
              <a:r>
                <a:rPr kumimoji="1" lang="en-US" altLang="zh-CN" sz="900"/>
                <a:t>                                                                                       </a:t>
              </a:r>
            </a:p>
          </p:txBody>
        </p:sp>
      </p:grpSp>
      <p:pic>
        <p:nvPicPr>
          <p:cNvPr id="10246" name="Picture 1029" descr="Img16332300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19200"/>
            <a:ext cx="3429000" cy="352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3" name="Text Box 1035"/>
          <p:cNvSpPr txBox="1">
            <a:spLocks noChangeArrowheads="1"/>
          </p:cNvSpPr>
          <p:nvPr/>
        </p:nvSpPr>
        <p:spPr bwMode="auto">
          <a:xfrm>
            <a:off x="1066800" y="5029200"/>
            <a:ext cx="3505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3556">
              <a:spcBef>
                <a:spcPct val="50000"/>
              </a:spcBef>
              <a:defRPr/>
            </a:pPr>
            <a:r>
              <a:rPr kumimoji="1" lang="en-US" altLang="zh-CN" sz="4800" i="1" dirty="0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</a:t>
            </a:r>
            <a:r>
              <a:rPr kumimoji="1" lang="en-US" altLang="zh-CN" sz="3600" b="1" dirty="0">
                <a:solidFill>
                  <a:srgbClr val="0000CC"/>
                </a:solidFill>
                <a:latin typeface="Times New Roman" pitchFamily="18" charset="0"/>
              </a:rPr>
              <a:t>reporter</a:t>
            </a:r>
          </a:p>
        </p:txBody>
      </p:sp>
      <p:pic>
        <p:nvPicPr>
          <p:cNvPr id="10248" name="图片 7" descr="QQ截图20130806100217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219200"/>
            <a:ext cx="3276600" cy="345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867400" y="5181600"/>
            <a:ext cx="2438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GB" altLang="zh-CN" sz="3600" b="1">
                <a:solidFill>
                  <a:srgbClr val="0000CC"/>
                </a:solidFill>
                <a:latin typeface="Times New Roman" pitchFamily="18" charset="0"/>
              </a:rPr>
              <a:t>cook</a:t>
            </a:r>
            <a:endParaRPr kumimoji="1" lang="en-US" altLang="zh-CN" sz="3600" b="1">
              <a:solidFill>
                <a:srgbClr val="0000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3" grpId="0" autoUpdateAnimBg="0"/>
      <p:bldP spid="9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1" descr="QQ截图2013080610055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066800"/>
            <a:ext cx="3200400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5791200" y="5181600"/>
            <a:ext cx="17922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GB" altLang="zh-CN" sz="3600" b="1">
                <a:solidFill>
                  <a:srgbClr val="0000CC"/>
                </a:solidFill>
                <a:latin typeface="Times New Roman" pitchFamily="18" charset="0"/>
              </a:rPr>
              <a:t>waitress</a:t>
            </a:r>
            <a:endParaRPr kumimoji="1" lang="en-US" altLang="zh-CN" sz="3600" b="1">
              <a:solidFill>
                <a:srgbClr val="0000CC"/>
              </a:solidFill>
              <a:latin typeface="Times New Roman" pitchFamily="18" charset="0"/>
            </a:endParaRPr>
          </a:p>
        </p:txBody>
      </p:sp>
      <p:sp>
        <p:nvSpPr>
          <p:cNvPr id="4" name="Text Box 1035"/>
          <p:cNvSpPr txBox="1">
            <a:spLocks noChangeArrowheads="1"/>
          </p:cNvSpPr>
          <p:nvPr/>
        </p:nvSpPr>
        <p:spPr bwMode="auto">
          <a:xfrm>
            <a:off x="1066800" y="5029200"/>
            <a:ext cx="3505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3556">
              <a:spcBef>
                <a:spcPct val="50000"/>
              </a:spcBef>
              <a:defRPr/>
            </a:pPr>
            <a:r>
              <a:rPr kumimoji="1" lang="en-US" altLang="zh-CN" sz="4800" i="1" dirty="0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</a:t>
            </a:r>
            <a:r>
              <a:rPr kumimoji="1" lang="en-US" altLang="zh-CN" sz="3600" b="1" dirty="0">
                <a:solidFill>
                  <a:srgbClr val="0000CC"/>
                </a:solidFill>
                <a:latin typeface="Times New Roman" pitchFamily="18" charset="0"/>
              </a:rPr>
              <a:t>bus driver</a:t>
            </a:r>
          </a:p>
        </p:txBody>
      </p:sp>
      <p:pic>
        <p:nvPicPr>
          <p:cNvPr id="11269" name="图片 4" descr="QQ截图2013080610085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990600"/>
            <a:ext cx="3048000" cy="408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</TotalTime>
  <Words>460</Words>
  <Application>Microsoft Office PowerPoint</Application>
  <PresentationFormat>全屏显示(4:3)</PresentationFormat>
  <Paragraphs>77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1" baseType="lpstr">
      <vt:lpstr>Arial</vt:lpstr>
      <vt:lpstr>宋体</vt:lpstr>
      <vt:lpstr>Times New Roman</vt:lpstr>
      <vt:lpstr>黑体</vt:lpstr>
      <vt:lpstr>默认设计模板</vt:lpstr>
      <vt:lpstr>Unit 6 I’m going to study computer science.学科网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1c Pair work 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qixingbin</dc:creator>
  <cp:lastModifiedBy>user</cp:lastModifiedBy>
  <cp:revision>11</cp:revision>
  <cp:lastPrinted>1601-01-01T00:00:00Z</cp:lastPrinted>
  <dcterms:created xsi:type="dcterms:W3CDTF">2013-10-24T23:57:43Z</dcterms:created>
  <dcterms:modified xsi:type="dcterms:W3CDTF">2015-08-12T06:40:39Z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